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3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59" r:id="rId8"/>
    <p:sldId id="268" r:id="rId9"/>
    <p:sldId id="269" r:id="rId10"/>
    <p:sldId id="270" r:id="rId11"/>
    <p:sldId id="274" r:id="rId12"/>
    <p:sldId id="271" r:id="rId13"/>
    <p:sldId id="272" r:id="rId14"/>
    <p:sldId id="273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30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ends\Desktop\CMPE%20202%20-%20Monstars%20CFD_Final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ends\Desktop\CMPE%20202%20-%20Monstars%20Sprint%20Task%20Shee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1"/>
        <c:ser>
          <c:idx val="0"/>
          <c:order val="0"/>
          <c:tx>
            <c:strRef>
              <c:f>'[CMPE 202 - Monstars CFD_Final.xlsx]Input'!$B$1</c:f>
              <c:strCache>
                <c:ptCount val="1"/>
                <c:pt idx="0">
                  <c:v>Done</c:v>
                </c:pt>
              </c:strCache>
            </c:strRef>
          </c:tx>
          <c:spPr>
            <a:solidFill>
              <a:srgbClr val="4684EE">
                <a:alpha val="80000"/>
              </a:srgbClr>
            </a:solidFill>
            <a:ln w="25400" cmpd="sng">
              <a:solidFill>
                <a:srgbClr val="4684EE"/>
              </a:solidFill>
              <a:prstDash val="solid"/>
            </a:ln>
          </c:spPr>
          <c:cat>
            <c:numRef>
              <c:f>'[CMPE 202 - Monstars CFD_Final.xlsx]Input'!$A$2:$A$39</c:f>
              <c:numCache>
                <c:formatCode>General</c:formatCode>
                <c:ptCount val="3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</c:numCache>
            </c:numRef>
          </c:cat>
          <c:val>
            <c:numRef>
              <c:f>'[CMPE 202 - Monstars CFD_Final.xlsx]Input'!$B$2:$B$39</c:f>
              <c:numCache>
                <c:formatCode>General</c:formatCode>
                <c:ptCount val="38"/>
                <c:pt idx="0">
                  <c:v>2</c:v>
                </c:pt>
                <c:pt idx="1">
                  <c:v>15</c:v>
                </c:pt>
                <c:pt idx="2">
                  <c:v>26</c:v>
                </c:pt>
                <c:pt idx="3">
                  <c:v>38</c:v>
                </c:pt>
                <c:pt idx="4">
                  <c:v>43</c:v>
                </c:pt>
                <c:pt idx="5">
                  <c:v>48</c:v>
                </c:pt>
                <c:pt idx="6">
                  <c:v>67</c:v>
                </c:pt>
                <c:pt idx="7">
                  <c:v>72</c:v>
                </c:pt>
                <c:pt idx="8">
                  <c:v>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98-4763-AA98-A7336E1E1159}"/>
            </c:ext>
          </c:extLst>
        </c:ser>
        <c:ser>
          <c:idx val="1"/>
          <c:order val="1"/>
          <c:tx>
            <c:strRef>
              <c:f>'[CMPE 202 - Monstars CFD_Final.xlsx]Input'!$C$1</c:f>
              <c:strCache>
                <c:ptCount val="1"/>
                <c:pt idx="0">
                  <c:v>In Review</c:v>
                </c:pt>
              </c:strCache>
            </c:strRef>
          </c:tx>
          <c:spPr>
            <a:solidFill>
              <a:srgbClr val="DC3912">
                <a:alpha val="80000"/>
              </a:srgbClr>
            </a:solidFill>
            <a:ln w="25400" cmpd="sng">
              <a:solidFill>
                <a:srgbClr val="DC3912"/>
              </a:solidFill>
              <a:prstDash val="solid"/>
            </a:ln>
          </c:spPr>
          <c:cat>
            <c:numRef>
              <c:f>'[CMPE 202 - Monstars CFD_Final.xlsx]Input'!$A$2:$A$39</c:f>
              <c:numCache>
                <c:formatCode>General</c:formatCode>
                <c:ptCount val="3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</c:numCache>
            </c:numRef>
          </c:cat>
          <c:val>
            <c:numRef>
              <c:f>'[CMPE 202 - Monstars CFD_Final.xlsx]Input'!$C$2:$C$39</c:f>
              <c:numCache>
                <c:formatCode>General</c:formatCode>
                <c:ptCount val="3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6</c:v>
                </c:pt>
                <c:pt idx="4">
                  <c:v>5</c:v>
                </c:pt>
                <c:pt idx="5">
                  <c:v>5</c:v>
                </c:pt>
                <c:pt idx="6">
                  <c:v>3</c:v>
                </c:pt>
                <c:pt idx="7">
                  <c:v>3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98-4763-AA98-A7336E1E1159}"/>
            </c:ext>
          </c:extLst>
        </c:ser>
        <c:ser>
          <c:idx val="2"/>
          <c:order val="2"/>
          <c:tx>
            <c:strRef>
              <c:f>'[CMPE 202 - Monstars CFD_Final.xlsx]Input'!$D$1</c:f>
              <c:strCache>
                <c:ptCount val="1"/>
                <c:pt idx="0">
                  <c:v>In Testing</c:v>
                </c:pt>
              </c:strCache>
            </c:strRef>
          </c:tx>
          <c:spPr>
            <a:solidFill>
              <a:srgbClr val="FF9900">
                <a:alpha val="80000"/>
              </a:srgbClr>
            </a:solidFill>
            <a:ln w="25400" cmpd="sng">
              <a:solidFill>
                <a:srgbClr val="FF9900"/>
              </a:solidFill>
              <a:prstDash val="solid"/>
            </a:ln>
          </c:spPr>
          <c:cat>
            <c:numRef>
              <c:f>'[CMPE 202 - Monstars CFD_Final.xlsx]Input'!$A$2:$A$39</c:f>
              <c:numCache>
                <c:formatCode>General</c:formatCode>
                <c:ptCount val="3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</c:numCache>
            </c:numRef>
          </c:cat>
          <c:val>
            <c:numRef>
              <c:f>'[CMPE 202 - Monstars CFD_Final.xlsx]Input'!$D$2:$D$39</c:f>
              <c:numCache>
                <c:formatCode>General</c:formatCode>
                <c:ptCount val="38"/>
                <c:pt idx="0">
                  <c:v>0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1</c:v>
                </c:pt>
                <c:pt idx="6">
                  <c:v>0</c:v>
                </c:pt>
                <c:pt idx="7">
                  <c:v>3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98-4763-AA98-A7336E1E1159}"/>
            </c:ext>
          </c:extLst>
        </c:ser>
        <c:ser>
          <c:idx val="3"/>
          <c:order val="3"/>
          <c:tx>
            <c:strRef>
              <c:f>'[CMPE 202 - Monstars CFD_Final.xlsx]Input'!$E$1</c:f>
              <c:strCache>
                <c:ptCount val="1"/>
                <c:pt idx="0">
                  <c:v>In Development</c:v>
                </c:pt>
              </c:strCache>
            </c:strRef>
          </c:tx>
          <c:spPr>
            <a:solidFill>
              <a:srgbClr val="008000">
                <a:alpha val="80000"/>
              </a:srgbClr>
            </a:solidFill>
            <a:ln w="25400" cmpd="sng">
              <a:solidFill>
                <a:srgbClr val="008000"/>
              </a:solidFill>
              <a:prstDash val="solid"/>
            </a:ln>
          </c:spPr>
          <c:cat>
            <c:numRef>
              <c:f>'[CMPE 202 - Monstars CFD_Final.xlsx]Input'!$A$2:$A$39</c:f>
              <c:numCache>
                <c:formatCode>General</c:formatCode>
                <c:ptCount val="3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</c:numCache>
            </c:numRef>
          </c:cat>
          <c:val>
            <c:numRef>
              <c:f>'[CMPE 202 - Monstars CFD_Final.xlsx]Input'!$E$2:$E$39</c:f>
              <c:numCache>
                <c:formatCode>General</c:formatCode>
                <c:ptCount val="38"/>
                <c:pt idx="0">
                  <c:v>5</c:v>
                </c:pt>
                <c:pt idx="1">
                  <c:v>7</c:v>
                </c:pt>
                <c:pt idx="2">
                  <c:v>8</c:v>
                </c:pt>
                <c:pt idx="3">
                  <c:v>4</c:v>
                </c:pt>
                <c:pt idx="4">
                  <c:v>10</c:v>
                </c:pt>
                <c:pt idx="5">
                  <c:v>14</c:v>
                </c:pt>
                <c:pt idx="6">
                  <c:v>6</c:v>
                </c:pt>
                <c:pt idx="7">
                  <c:v>3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C98-4763-AA98-A7336E1E1159}"/>
            </c:ext>
          </c:extLst>
        </c:ser>
        <c:ser>
          <c:idx val="4"/>
          <c:order val="4"/>
          <c:tx>
            <c:strRef>
              <c:f>'[CMPE 202 - Monstars CFD_Final.xlsx]Input'!$F$1</c:f>
              <c:strCache>
                <c:ptCount val="1"/>
                <c:pt idx="0">
                  <c:v>Ready to Start</c:v>
                </c:pt>
              </c:strCache>
            </c:strRef>
          </c:tx>
          <c:spPr>
            <a:solidFill>
              <a:srgbClr val="666666">
                <a:alpha val="80000"/>
              </a:srgbClr>
            </a:solidFill>
            <a:ln w="25400" cmpd="sng">
              <a:solidFill>
                <a:srgbClr val="666666"/>
              </a:solidFill>
              <a:prstDash val="solid"/>
            </a:ln>
          </c:spPr>
          <c:cat>
            <c:numRef>
              <c:f>'[CMPE 202 - Monstars CFD_Final.xlsx]Input'!$A$2:$A$39</c:f>
              <c:numCache>
                <c:formatCode>General</c:formatCode>
                <c:ptCount val="3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</c:numCache>
            </c:numRef>
          </c:cat>
          <c:val>
            <c:numRef>
              <c:f>'[CMPE 202 - Monstars CFD_Final.xlsx]Input'!$F$2:$F$39</c:f>
              <c:numCache>
                <c:formatCode>General</c:formatCode>
                <c:ptCount val="38"/>
                <c:pt idx="0">
                  <c:v>3</c:v>
                </c:pt>
                <c:pt idx="1">
                  <c:v>2</c:v>
                </c:pt>
                <c:pt idx="2">
                  <c:v>4</c:v>
                </c:pt>
                <c:pt idx="3">
                  <c:v>9</c:v>
                </c:pt>
                <c:pt idx="4">
                  <c:v>9</c:v>
                </c:pt>
                <c:pt idx="5">
                  <c:v>5</c:v>
                </c:pt>
                <c:pt idx="6">
                  <c:v>5</c:v>
                </c:pt>
                <c:pt idx="7">
                  <c:v>0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C98-4763-AA98-A7336E1E1159}"/>
            </c:ext>
          </c:extLst>
        </c:ser>
        <c:ser>
          <c:idx val="5"/>
          <c:order val="5"/>
          <c:tx>
            <c:strRef>
              <c:f>'[CMPE 202 - Monstars CFD_Final.xlsx]Input'!$G$1</c:f>
              <c:strCache>
                <c:ptCount val="1"/>
                <c:pt idx="0">
                  <c:v>Backlog</c:v>
                </c:pt>
              </c:strCache>
            </c:strRef>
          </c:tx>
          <c:spPr>
            <a:solidFill>
              <a:srgbClr val="4942CC">
                <a:alpha val="80000"/>
              </a:srgbClr>
            </a:solidFill>
            <a:ln w="25400" cmpd="sng">
              <a:solidFill>
                <a:srgbClr val="4942CC"/>
              </a:solidFill>
              <a:prstDash val="solid"/>
            </a:ln>
          </c:spPr>
          <c:cat>
            <c:numRef>
              <c:f>'[CMPE 202 - Monstars CFD_Final.xlsx]Input'!$A$2:$A$39</c:f>
              <c:numCache>
                <c:formatCode>General</c:formatCode>
                <c:ptCount val="3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</c:numCache>
            </c:numRef>
          </c:cat>
          <c:val>
            <c:numRef>
              <c:f>'[CMPE 202 - Monstars CFD_Final.xlsx]Input'!$G$2:$G$39</c:f>
              <c:numCache>
                <c:formatCode>General</c:formatCode>
                <c:ptCount val="38"/>
                <c:pt idx="0">
                  <c:v>1</c:v>
                </c:pt>
                <c:pt idx="1">
                  <c:v>10</c:v>
                </c:pt>
                <c:pt idx="2">
                  <c:v>32</c:v>
                </c:pt>
                <c:pt idx="3">
                  <c:v>18</c:v>
                </c:pt>
                <c:pt idx="4">
                  <c:v>10</c:v>
                </c:pt>
                <c:pt idx="5">
                  <c:v>7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C98-4763-AA98-A7336E1E11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13557488"/>
        <c:axId val="1313205904"/>
      </c:areaChart>
      <c:catAx>
        <c:axId val="131355748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 lvl="0">
                  <a:defRPr/>
                </a:pPr>
                <a:r>
                  <a:rPr lang="en-US"/>
                  <a:t>Week</a:t>
                </a:r>
              </a:p>
            </c:rich>
          </c:tx>
          <c:overlay val="0"/>
        </c:title>
        <c:numFmt formatCode="General" sourceLinked="1"/>
        <c:majorTickMark val="cross"/>
        <c:minorTickMark val="cross"/>
        <c:tickLblPos val="nextTo"/>
        <c:txPr>
          <a:bodyPr/>
          <a:lstStyle/>
          <a:p>
            <a:pPr lvl="0">
              <a:defRPr/>
            </a:pPr>
            <a:endParaRPr lang="en-US"/>
          </a:p>
        </c:txPr>
        <c:crossAx val="1313205904"/>
        <c:crosses val="autoZero"/>
        <c:auto val="1"/>
        <c:lblAlgn val="ctr"/>
        <c:lblOffset val="100"/>
        <c:noMultiLvlLbl val="1"/>
      </c:catAx>
      <c:valAx>
        <c:axId val="1313205904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 lvl="0">
                  <a:defRPr/>
                </a:pPr>
                <a:r>
                  <a:rPr lang="en-US"/>
                  <a:t>Items</a:t>
                </a:r>
              </a:p>
            </c:rich>
          </c:tx>
          <c:overlay val="0"/>
        </c:title>
        <c:numFmt formatCode="General" sourceLinked="1"/>
        <c:majorTickMark val="cross"/>
        <c:minorTickMark val="cross"/>
        <c:tickLblPos val="nextTo"/>
        <c:spPr>
          <a:ln w="47625">
            <a:noFill/>
          </a:ln>
        </c:spPr>
        <c:txPr>
          <a:bodyPr/>
          <a:lstStyle/>
          <a:p>
            <a:pPr lvl="0">
              <a:defRPr/>
            </a:pPr>
            <a:endParaRPr lang="en-US"/>
          </a:p>
        </c:txPr>
        <c:crossAx val="1313557488"/>
        <c:crosses val="autoZero"/>
        <c:crossBetween val="midCat"/>
      </c:valAx>
    </c:plotArea>
    <c:legend>
      <c:legendPos val="r"/>
      <c:overlay val="0"/>
    </c:legend>
    <c:plotVisOnly val="1"/>
    <c:dispBlanksAs val="zero"/>
    <c:showDLblsOverMax val="1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5726295182023595E-2"/>
          <c:y val="0.112155339805825"/>
          <c:w val="0.85226273589658696"/>
          <c:h val="0.73010564941518197"/>
        </c:manualLayout>
      </c:layout>
      <c:areaChart>
        <c:grouping val="standard"/>
        <c:varyColors val="1"/>
        <c:ser>
          <c:idx val="0"/>
          <c:order val="0"/>
          <c:spPr>
            <a:solidFill>
              <a:srgbClr val="DC3912">
                <a:alpha val="30000"/>
              </a:srgbClr>
            </a:solidFill>
            <a:ln w="19050" cmpd="sng">
              <a:solidFill>
                <a:srgbClr val="DC3912"/>
              </a:solidFill>
              <a:prstDash val="solid"/>
            </a:ln>
          </c:spPr>
          <c:cat>
            <c:numRef>
              <c:f>'[CMPE 202 - Monstars Sprint Task Sheet.xlsx]Sprint'!$E$3:$AG$3</c:f>
              <c:numCache>
                <c:formatCode>m\/d</c:formatCode>
                <c:ptCount val="29"/>
                <c:pt idx="0">
                  <c:v>43030</c:v>
                </c:pt>
                <c:pt idx="1">
                  <c:v>43031</c:v>
                </c:pt>
                <c:pt idx="2">
                  <c:v>43032</c:v>
                </c:pt>
                <c:pt idx="3">
                  <c:v>43033</c:v>
                </c:pt>
                <c:pt idx="4">
                  <c:v>43034</c:v>
                </c:pt>
                <c:pt idx="5">
                  <c:v>43035</c:v>
                </c:pt>
                <c:pt idx="6">
                  <c:v>43036</c:v>
                </c:pt>
                <c:pt idx="7">
                  <c:v>43037</c:v>
                </c:pt>
                <c:pt idx="8">
                  <c:v>43038</c:v>
                </c:pt>
                <c:pt idx="9">
                  <c:v>43039</c:v>
                </c:pt>
                <c:pt idx="10">
                  <c:v>43040</c:v>
                </c:pt>
                <c:pt idx="11">
                  <c:v>43041</c:v>
                </c:pt>
                <c:pt idx="12">
                  <c:v>43042</c:v>
                </c:pt>
                <c:pt idx="13">
                  <c:v>43043</c:v>
                </c:pt>
                <c:pt idx="14">
                  <c:v>43044</c:v>
                </c:pt>
                <c:pt idx="15">
                  <c:v>43045</c:v>
                </c:pt>
                <c:pt idx="16">
                  <c:v>43046</c:v>
                </c:pt>
                <c:pt idx="17">
                  <c:v>43047</c:v>
                </c:pt>
                <c:pt idx="18">
                  <c:v>43048</c:v>
                </c:pt>
                <c:pt idx="19">
                  <c:v>43049</c:v>
                </c:pt>
                <c:pt idx="20">
                  <c:v>43050</c:v>
                </c:pt>
                <c:pt idx="21">
                  <c:v>43051</c:v>
                </c:pt>
                <c:pt idx="22">
                  <c:v>43052</c:v>
                </c:pt>
                <c:pt idx="23">
                  <c:v>43053</c:v>
                </c:pt>
                <c:pt idx="24">
                  <c:v>43054</c:v>
                </c:pt>
                <c:pt idx="25">
                  <c:v>43055</c:v>
                </c:pt>
                <c:pt idx="26">
                  <c:v>43056</c:v>
                </c:pt>
                <c:pt idx="27">
                  <c:v>43057</c:v>
                </c:pt>
              </c:numCache>
            </c:numRef>
          </c:cat>
          <c:val>
            <c:numRef>
              <c:f>'[CMPE 202 - Monstars Sprint Task Sheet.xlsx]Sprint'!$E$5:$AG$5</c:f>
              <c:numCache>
                <c:formatCode>General</c:formatCode>
                <c:ptCount val="29"/>
                <c:pt idx="0">
                  <c:v>196</c:v>
                </c:pt>
                <c:pt idx="1">
                  <c:v>190</c:v>
                </c:pt>
                <c:pt idx="2">
                  <c:v>182</c:v>
                </c:pt>
                <c:pt idx="3">
                  <c:v>173</c:v>
                </c:pt>
                <c:pt idx="4">
                  <c:v>165</c:v>
                </c:pt>
                <c:pt idx="5">
                  <c:v>155</c:v>
                </c:pt>
                <c:pt idx="6">
                  <c:v>150</c:v>
                </c:pt>
                <c:pt idx="7">
                  <c:v>146</c:v>
                </c:pt>
                <c:pt idx="8">
                  <c:v>138</c:v>
                </c:pt>
                <c:pt idx="9">
                  <c:v>130</c:v>
                </c:pt>
                <c:pt idx="10">
                  <c:v>119.5</c:v>
                </c:pt>
                <c:pt idx="11">
                  <c:v>113.5</c:v>
                </c:pt>
                <c:pt idx="12">
                  <c:v>105</c:v>
                </c:pt>
                <c:pt idx="13">
                  <c:v>102</c:v>
                </c:pt>
                <c:pt idx="14">
                  <c:v>96</c:v>
                </c:pt>
                <c:pt idx="15">
                  <c:v>80</c:v>
                </c:pt>
                <c:pt idx="16">
                  <c:v>73</c:v>
                </c:pt>
                <c:pt idx="17">
                  <c:v>71</c:v>
                </c:pt>
                <c:pt idx="18">
                  <c:v>66</c:v>
                </c:pt>
                <c:pt idx="19">
                  <c:v>62</c:v>
                </c:pt>
                <c:pt idx="20">
                  <c:v>60</c:v>
                </c:pt>
                <c:pt idx="21">
                  <c:v>52</c:v>
                </c:pt>
                <c:pt idx="22">
                  <c:v>47</c:v>
                </c:pt>
                <c:pt idx="23">
                  <c:v>38</c:v>
                </c:pt>
                <c:pt idx="24">
                  <c:v>33</c:v>
                </c:pt>
                <c:pt idx="25">
                  <c:v>29</c:v>
                </c:pt>
                <c:pt idx="26">
                  <c:v>28</c:v>
                </c:pt>
                <c:pt idx="27">
                  <c:v>27</c:v>
                </c:pt>
                <c:pt idx="2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5A-4603-A9DD-4BACF82EAE1F}"/>
            </c:ext>
          </c:extLst>
        </c:ser>
        <c:ser>
          <c:idx val="1"/>
          <c:order val="1"/>
          <c:spPr>
            <a:solidFill>
              <a:srgbClr val="3366CC">
                <a:alpha val="30000"/>
              </a:srgbClr>
            </a:solidFill>
            <a:ln w="19050" cmpd="sng">
              <a:solidFill>
                <a:srgbClr val="3366CC"/>
              </a:solidFill>
              <a:prstDash val="solid"/>
            </a:ln>
          </c:spPr>
          <c:cat>
            <c:numRef>
              <c:f>'[CMPE 202 - Monstars Sprint Task Sheet.xlsx]Sprint'!$E$3:$AG$3</c:f>
              <c:numCache>
                <c:formatCode>m\/d</c:formatCode>
                <c:ptCount val="29"/>
                <c:pt idx="0">
                  <c:v>43030</c:v>
                </c:pt>
                <c:pt idx="1">
                  <c:v>43031</c:v>
                </c:pt>
                <c:pt idx="2">
                  <c:v>43032</c:v>
                </c:pt>
                <c:pt idx="3">
                  <c:v>43033</c:v>
                </c:pt>
                <c:pt idx="4">
                  <c:v>43034</c:v>
                </c:pt>
                <c:pt idx="5">
                  <c:v>43035</c:v>
                </c:pt>
                <c:pt idx="6">
                  <c:v>43036</c:v>
                </c:pt>
                <c:pt idx="7">
                  <c:v>43037</c:v>
                </c:pt>
                <c:pt idx="8">
                  <c:v>43038</c:v>
                </c:pt>
                <c:pt idx="9">
                  <c:v>43039</c:v>
                </c:pt>
                <c:pt idx="10">
                  <c:v>43040</c:v>
                </c:pt>
                <c:pt idx="11">
                  <c:v>43041</c:v>
                </c:pt>
                <c:pt idx="12">
                  <c:v>43042</c:v>
                </c:pt>
                <c:pt idx="13">
                  <c:v>43043</c:v>
                </c:pt>
                <c:pt idx="14">
                  <c:v>43044</c:v>
                </c:pt>
                <c:pt idx="15">
                  <c:v>43045</c:v>
                </c:pt>
                <c:pt idx="16">
                  <c:v>43046</c:v>
                </c:pt>
                <c:pt idx="17">
                  <c:v>43047</c:v>
                </c:pt>
                <c:pt idx="18">
                  <c:v>43048</c:v>
                </c:pt>
                <c:pt idx="19">
                  <c:v>43049</c:v>
                </c:pt>
                <c:pt idx="20">
                  <c:v>43050</c:v>
                </c:pt>
                <c:pt idx="21">
                  <c:v>43051</c:v>
                </c:pt>
                <c:pt idx="22">
                  <c:v>43052</c:v>
                </c:pt>
                <c:pt idx="23">
                  <c:v>43053</c:v>
                </c:pt>
                <c:pt idx="24">
                  <c:v>43054</c:v>
                </c:pt>
                <c:pt idx="25">
                  <c:v>43055</c:v>
                </c:pt>
                <c:pt idx="26">
                  <c:v>43056</c:v>
                </c:pt>
                <c:pt idx="27">
                  <c:v>43057</c:v>
                </c:pt>
              </c:numCache>
            </c:numRef>
          </c:cat>
          <c:val>
            <c:numRef>
              <c:f>'[CMPE 202 - Monstars Sprint Task Sheet.xlsx]Sprint'!$E$4:$AG$4</c:f>
              <c:numCache>
                <c:formatCode>General</c:formatCode>
                <c:ptCount val="29"/>
                <c:pt idx="0">
                  <c:v>200</c:v>
                </c:pt>
                <c:pt idx="1">
                  <c:v>192.5</c:v>
                </c:pt>
                <c:pt idx="2">
                  <c:v>185</c:v>
                </c:pt>
                <c:pt idx="3">
                  <c:v>177.5</c:v>
                </c:pt>
                <c:pt idx="4">
                  <c:v>170</c:v>
                </c:pt>
                <c:pt idx="5">
                  <c:v>162.5</c:v>
                </c:pt>
                <c:pt idx="6">
                  <c:v>155</c:v>
                </c:pt>
                <c:pt idx="7">
                  <c:v>147.5</c:v>
                </c:pt>
                <c:pt idx="8">
                  <c:v>140</c:v>
                </c:pt>
                <c:pt idx="9">
                  <c:v>132.5</c:v>
                </c:pt>
                <c:pt idx="10">
                  <c:v>125</c:v>
                </c:pt>
                <c:pt idx="11">
                  <c:v>117.5</c:v>
                </c:pt>
                <c:pt idx="12">
                  <c:v>110</c:v>
                </c:pt>
                <c:pt idx="13">
                  <c:v>102.5</c:v>
                </c:pt>
                <c:pt idx="14">
                  <c:v>95</c:v>
                </c:pt>
                <c:pt idx="15">
                  <c:v>87.5</c:v>
                </c:pt>
                <c:pt idx="16">
                  <c:v>80</c:v>
                </c:pt>
                <c:pt idx="17">
                  <c:v>72.5</c:v>
                </c:pt>
                <c:pt idx="18">
                  <c:v>65</c:v>
                </c:pt>
                <c:pt idx="19">
                  <c:v>57.5</c:v>
                </c:pt>
                <c:pt idx="20">
                  <c:v>50</c:v>
                </c:pt>
                <c:pt idx="21">
                  <c:v>42.5</c:v>
                </c:pt>
                <c:pt idx="22">
                  <c:v>35</c:v>
                </c:pt>
                <c:pt idx="23">
                  <c:v>27.5</c:v>
                </c:pt>
                <c:pt idx="24">
                  <c:v>20</c:v>
                </c:pt>
                <c:pt idx="25">
                  <c:v>12.5</c:v>
                </c:pt>
                <c:pt idx="26">
                  <c:v>5</c:v>
                </c:pt>
                <c:pt idx="27">
                  <c:v>0</c:v>
                </c:pt>
                <c:pt idx="2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B5A-4603-A9DD-4BACF82EAE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09793200"/>
        <c:axId val="1309796592"/>
      </c:areaChart>
      <c:dateAx>
        <c:axId val="130979320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 lvl="0">
                  <a:defRPr sz="1000" b="1" i="0">
                    <a:solidFill>
                      <a:srgbClr val="000000"/>
                    </a:solidFill>
                  </a:defRPr>
                </a:pPr>
                <a:r>
                  <a:rPr lang="en-US"/>
                  <a:t>Time</a:t>
                </a:r>
              </a:p>
            </c:rich>
          </c:tx>
          <c:overlay val="0"/>
        </c:title>
        <c:numFmt formatCode="m\/d" sourceLinked="1"/>
        <c:majorTickMark val="cross"/>
        <c:minorTickMark val="cross"/>
        <c:tickLblPos val="nextTo"/>
        <c:txPr>
          <a:bodyPr/>
          <a:lstStyle/>
          <a:p>
            <a:pPr lvl="0">
              <a:defRPr sz="1000" b="0" i="0">
                <a:solidFill>
                  <a:srgbClr val="000000"/>
                </a:solidFill>
              </a:defRPr>
            </a:pPr>
            <a:endParaRPr lang="en-US"/>
          </a:p>
        </c:txPr>
        <c:crossAx val="1309796592"/>
        <c:crosses val="autoZero"/>
        <c:auto val="1"/>
        <c:lblOffset val="100"/>
        <c:baseTimeUnit val="days"/>
      </c:dateAx>
      <c:valAx>
        <c:axId val="1309796592"/>
        <c:scaling>
          <c:orientation val="minMax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title>
          <c:tx>
            <c:rich>
              <a:bodyPr/>
              <a:lstStyle/>
              <a:p>
                <a:pPr lvl="0">
                  <a:defRPr sz="1000" b="1" i="0">
                    <a:solidFill>
                      <a:srgbClr val="000000"/>
                    </a:solidFill>
                  </a:defRPr>
                </a:pPr>
                <a:r>
                  <a:rPr lang="en-US"/>
                  <a:t>Remaining  Hours</a:t>
                </a:r>
              </a:p>
            </c:rich>
          </c:tx>
          <c:overlay val="0"/>
        </c:title>
        <c:numFmt formatCode="General" sourceLinked="1"/>
        <c:majorTickMark val="cross"/>
        <c:minorTickMark val="cross"/>
        <c:tickLblPos val="nextTo"/>
        <c:spPr>
          <a:ln w="47625">
            <a:noFill/>
          </a:ln>
        </c:spPr>
        <c:txPr>
          <a:bodyPr/>
          <a:lstStyle/>
          <a:p>
            <a:pPr lvl="0">
              <a:defRPr sz="1000" b="0" i="0">
                <a:solidFill>
                  <a:srgbClr val="000000"/>
                </a:solidFill>
              </a:defRPr>
            </a:pPr>
            <a:endParaRPr lang="en-US"/>
          </a:p>
        </c:txPr>
        <c:crossAx val="1309793200"/>
        <c:crosses val="autoZero"/>
        <c:crossBetween val="midCat"/>
      </c:valAx>
      <c:spPr>
        <a:solidFill>
          <a:srgbClr val="FFFFFF"/>
        </a:solidFill>
      </c:spPr>
    </c:plotArea>
    <c:legend>
      <c:legendPos val="r"/>
      <c:overlay val="0"/>
    </c:legend>
    <c:plotVisOnly val="1"/>
    <c:dispBlanksAs val="zero"/>
    <c:showDLblsOverMax val="1"/>
  </c:chart>
  <c:spPr>
    <a:solidFill>
      <a:srgbClr val="FFFFFF">
        <a:alpha val="0"/>
      </a:srgbClr>
    </a:solidFill>
  </c:spPr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970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106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117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4938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461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285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6565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4237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944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911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027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7682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784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627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050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3955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59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C18644E-D5F5-4A76-9BD0-E19A90992992}" type="datetimeFigureOut">
              <a:rPr lang="en-US" smtClean="0"/>
              <a:t>12/9/2017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025354B-0C2A-4F16-BF6B-D470F059A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39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4" r:id="rId1"/>
    <p:sldLayoutId id="2147483925" r:id="rId2"/>
    <p:sldLayoutId id="2147483926" r:id="rId3"/>
    <p:sldLayoutId id="2147483927" r:id="rId4"/>
    <p:sldLayoutId id="2147483928" r:id="rId5"/>
    <p:sldLayoutId id="2147483929" r:id="rId6"/>
    <p:sldLayoutId id="2147483930" r:id="rId7"/>
    <p:sldLayoutId id="2147483931" r:id="rId8"/>
    <p:sldLayoutId id="2147483932" r:id="rId9"/>
    <p:sldLayoutId id="2147483933" r:id="rId10"/>
    <p:sldLayoutId id="2147483934" r:id="rId11"/>
    <p:sldLayoutId id="2147483935" r:id="rId12"/>
    <p:sldLayoutId id="2147483936" r:id="rId13"/>
    <p:sldLayoutId id="2147483937" r:id="rId14"/>
    <p:sldLayoutId id="2147483938" r:id="rId15"/>
    <p:sldLayoutId id="2147483939" r:id="rId16"/>
    <p:sldLayoutId id="2147483940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jpeg"/><Relationship Id="rId3" Type="http://schemas.openxmlformats.org/officeDocument/2006/relationships/image" Target="../media/image24.jpeg"/><Relationship Id="rId7" Type="http://schemas.openxmlformats.org/officeDocument/2006/relationships/image" Target="../media/image28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B85E0F-98EC-4710-B37B-58C3558834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9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6F058506-DD8C-4B43-85D8-282CD33281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64471" y="2705623"/>
            <a:ext cx="4079309" cy="3983276"/>
          </a:xfrm>
        </p:spPr>
        <p:txBody>
          <a:bodyPr>
            <a:normAutofit fontScale="77500" lnSpcReduction="20000"/>
          </a:bodyPr>
          <a:lstStyle/>
          <a:p>
            <a:endParaRPr lang="en-US" sz="4000" b="1" dirty="0">
              <a:solidFill>
                <a:schemeClr val="bg1"/>
              </a:solidFill>
            </a:endParaRPr>
          </a:p>
          <a:p>
            <a:r>
              <a:rPr lang="en-US" sz="4000" b="1" dirty="0">
                <a:solidFill>
                  <a:srgbClr val="FF0000"/>
                </a:solidFill>
              </a:rPr>
              <a:t>Team-</a:t>
            </a:r>
            <a:r>
              <a:rPr lang="en-US" sz="4000" b="1" dirty="0" err="1">
                <a:solidFill>
                  <a:srgbClr val="FF0000"/>
                </a:solidFill>
              </a:rPr>
              <a:t>Monstars</a:t>
            </a:r>
            <a:endParaRPr lang="en-US" sz="4000" b="1" dirty="0">
              <a:solidFill>
                <a:srgbClr val="FF0000"/>
              </a:solidFill>
            </a:endParaRPr>
          </a:p>
          <a:p>
            <a:endParaRPr lang="en-US" sz="3200" dirty="0"/>
          </a:p>
          <a:p>
            <a:pPr algn="r"/>
            <a:r>
              <a:rPr lang="en-US" sz="3200" b="1" dirty="0">
                <a:solidFill>
                  <a:schemeClr val="bg1"/>
                </a:solidFill>
              </a:rPr>
              <a:t>Avni Gulati</a:t>
            </a:r>
          </a:p>
          <a:p>
            <a:pPr algn="r"/>
            <a:r>
              <a:rPr lang="en-US" sz="3200" b="1" dirty="0" err="1">
                <a:solidFill>
                  <a:schemeClr val="bg1"/>
                </a:solidFill>
              </a:rPr>
              <a:t>Ishwarya</a:t>
            </a:r>
            <a:r>
              <a:rPr lang="en-US" sz="3200" b="1" dirty="0">
                <a:solidFill>
                  <a:schemeClr val="bg1"/>
                </a:solidFill>
              </a:rPr>
              <a:t> Varadarajan</a:t>
            </a:r>
          </a:p>
          <a:p>
            <a:pPr algn="r"/>
            <a:r>
              <a:rPr lang="en-US" sz="3200" b="1" dirty="0">
                <a:solidFill>
                  <a:schemeClr val="bg1"/>
                </a:solidFill>
              </a:rPr>
              <a:t>Rucha Apte</a:t>
            </a:r>
          </a:p>
          <a:p>
            <a:pPr algn="r"/>
            <a:r>
              <a:rPr lang="en-US" sz="3200" b="1" dirty="0">
                <a:solidFill>
                  <a:schemeClr val="bg1"/>
                </a:solidFill>
              </a:rPr>
              <a:t>Sowmya </a:t>
            </a:r>
            <a:r>
              <a:rPr lang="en-US" sz="3200" b="1" dirty="0" err="1">
                <a:solidFill>
                  <a:schemeClr val="bg1"/>
                </a:solidFill>
              </a:rPr>
              <a:t>Gowrishankar</a:t>
            </a:r>
            <a:endParaRPr lang="en-US" sz="3200" b="1" dirty="0">
              <a:solidFill>
                <a:schemeClr val="bg1"/>
              </a:solidFill>
            </a:endParaRPr>
          </a:p>
          <a:p>
            <a:pPr algn="r"/>
            <a:r>
              <a:rPr lang="en-US" sz="3200" b="1" dirty="0">
                <a:solidFill>
                  <a:schemeClr val="bg1"/>
                </a:solidFill>
              </a:rPr>
              <a:t>Sowmya Viswanathan</a:t>
            </a:r>
          </a:p>
        </p:txBody>
      </p:sp>
    </p:spTree>
    <p:extLst>
      <p:ext uri="{BB962C8B-B14F-4D97-AF65-F5344CB8AC3E}">
        <p14:creationId xmlns:p14="http://schemas.microsoft.com/office/powerpoint/2010/main" val="1740336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6775DD-3864-4750-822A-6E46EB27A981}"/>
              </a:ext>
            </a:extLst>
          </p:cNvPr>
          <p:cNvSpPr txBox="1"/>
          <p:nvPr/>
        </p:nvSpPr>
        <p:spPr>
          <a:xfrm>
            <a:off x="2937068" y="308858"/>
            <a:ext cx="58815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USE CASE SPECIFICATION</a:t>
            </a:r>
          </a:p>
        </p:txBody>
      </p:sp>
      <p:pic>
        <p:nvPicPr>
          <p:cNvPr id="4" name="Picture 3" descr="C:\Users\sends\AppData\Local\Microsoft\Windows\INetCache\Content.Word\UseCase Diagram.jpg">
            <a:extLst>
              <a:ext uri="{FF2B5EF4-FFF2-40B4-BE49-F238E27FC236}">
                <a16:creationId xmlns:a16="http://schemas.microsoft.com/office/drawing/2014/main" id="{A1C09D82-93DB-45FE-A558-13B588F8C84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1" t="8841" r="6649" b="12566"/>
          <a:stretch/>
        </p:blipFill>
        <p:spPr bwMode="auto">
          <a:xfrm>
            <a:off x="1343107" y="2054711"/>
            <a:ext cx="4840942" cy="363070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A7EC3D-C5AF-474F-928C-61767860F480}"/>
              </a:ext>
            </a:extLst>
          </p:cNvPr>
          <p:cNvSpPr txBox="1"/>
          <p:nvPr/>
        </p:nvSpPr>
        <p:spPr>
          <a:xfrm>
            <a:off x="2025127" y="1475584"/>
            <a:ext cx="2885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USE CASE DIAGRAM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2232FB4-6CBF-4AD8-8FDC-D2E4F46083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964988"/>
              </p:ext>
            </p:extLst>
          </p:nvPr>
        </p:nvGraphicFramePr>
        <p:xfrm>
          <a:off x="6764092" y="1844910"/>
          <a:ext cx="5140030" cy="480787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79443">
                  <a:extLst>
                    <a:ext uri="{9D8B030D-6E8A-4147-A177-3AD203B41FA5}">
                      <a16:colId xmlns:a16="http://schemas.microsoft.com/office/drawing/2014/main" val="2215785667"/>
                    </a:ext>
                  </a:extLst>
                </a:gridCol>
                <a:gridCol w="1583239">
                  <a:extLst>
                    <a:ext uri="{9D8B030D-6E8A-4147-A177-3AD203B41FA5}">
                      <a16:colId xmlns:a16="http://schemas.microsoft.com/office/drawing/2014/main" val="1826167549"/>
                    </a:ext>
                  </a:extLst>
                </a:gridCol>
                <a:gridCol w="1877348">
                  <a:extLst>
                    <a:ext uri="{9D8B030D-6E8A-4147-A177-3AD203B41FA5}">
                      <a16:colId xmlns:a16="http://schemas.microsoft.com/office/drawing/2014/main" val="4015716865"/>
                    </a:ext>
                  </a:extLst>
                </a:gridCol>
              </a:tblGrid>
              <a:tr h="1657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Use Case Name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Kill Enemies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0838828"/>
                  </a:ext>
                </a:extLst>
              </a:tr>
              <a:tr h="1657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Related Requirements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player should be able to shoot to kill enemies.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309712"/>
                  </a:ext>
                </a:extLst>
              </a:tr>
              <a:tr h="1657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Goal In Context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player shoots and kills all the enemies.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98446"/>
                  </a:ext>
                </a:extLst>
              </a:tr>
              <a:tr h="1657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Preconditions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game has been started. There are enemies yet to be killed.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670539"/>
                  </a:ext>
                </a:extLst>
              </a:tr>
              <a:tr h="1657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Successful End Condition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player shoots and kills at least one enemy.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8704999"/>
                  </a:ext>
                </a:extLst>
              </a:tr>
              <a:tr h="4973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Failed End Condition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player gets hit by the enemy. Number of lives gets reduced and if the number of lives becomes 0, player gets killed. Game gets over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18596"/>
                  </a:ext>
                </a:extLst>
              </a:tr>
              <a:tr h="4973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Primary Actors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gridSpan="2"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000">
                          <a:effectLst/>
                        </a:rPr>
                        <a:t>Ironman</a:t>
                      </a:r>
                    </a:p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000">
                          <a:effectLst/>
                        </a:rPr>
                        <a:t>Enemy objects</a:t>
                      </a:r>
                    </a:p>
                    <a:p>
                      <a:pPr marL="342900" marR="0" lvl="0" indent="-34290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1000">
                          <a:effectLst/>
                        </a:rPr>
                        <a:t>Shots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6812441"/>
                  </a:ext>
                </a:extLst>
              </a:tr>
              <a:tr h="1657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Secondary Actors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Scoreboard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8965951"/>
                  </a:ext>
                </a:extLst>
              </a:tr>
              <a:tr h="1657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Trigger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grid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player starts shooting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165189"/>
                  </a:ext>
                </a:extLst>
              </a:tr>
              <a:tr h="1657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Main Flow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Step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Action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extLst>
                  <a:ext uri="{0D108BD9-81ED-4DB2-BD59-A6C34878D82A}">
                    <a16:rowId xmlns:a16="http://schemas.microsoft.com/office/drawing/2014/main" val="1686214914"/>
                  </a:ext>
                </a:extLst>
              </a:tr>
              <a:tr h="4973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</a:p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include::Update Scoreboard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The player starts shooting and the scoreboard gets updated with the number of shots left.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extLst>
                  <a:ext uri="{0D108BD9-81ED-4DB2-BD59-A6C34878D82A}">
                    <a16:rowId xmlns:a16="http://schemas.microsoft.com/office/drawing/2014/main" val="547027893"/>
                  </a:ext>
                </a:extLst>
              </a:tr>
              <a:tr h="1657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shot hits the enemy object.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extLst>
                  <a:ext uri="{0D108BD9-81ED-4DB2-BD59-A6C34878D82A}">
                    <a16:rowId xmlns:a16="http://schemas.microsoft.com/office/drawing/2014/main" val="805545752"/>
                  </a:ext>
                </a:extLst>
              </a:tr>
              <a:tr h="66315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</a:p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include::Update Scoreboard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enemy object gets killed and the scoreboard gets updated with the number of enemy objects killed.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extLst>
                  <a:ext uri="{0D108BD9-81ED-4DB2-BD59-A6C34878D82A}">
                    <a16:rowId xmlns:a16="http://schemas.microsoft.com/office/drawing/2014/main" val="1531342198"/>
                  </a:ext>
                </a:extLst>
              </a:tr>
              <a:tr h="16578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Extensions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Step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Branching Action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extLst>
                  <a:ext uri="{0D108BD9-81ED-4DB2-BD59-A6C34878D82A}">
                    <a16:rowId xmlns:a16="http://schemas.microsoft.com/office/drawing/2014/main" val="4201574017"/>
                  </a:ext>
                </a:extLst>
              </a:tr>
              <a:tr h="4973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1.1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player is not able to shoot as there are no more shots left to shoot.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extLst>
                  <a:ext uri="{0D108BD9-81ED-4DB2-BD59-A6C34878D82A}">
                    <a16:rowId xmlns:a16="http://schemas.microsoft.com/office/drawing/2014/main" val="1385774246"/>
                  </a:ext>
                </a:extLst>
              </a:tr>
              <a:tr h="497366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2.1</a:t>
                      </a:r>
                      <a:endParaRPr lang="en-US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The enemy object hits the player and the number of lives gets reduced.</a:t>
                      </a: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9411" marR="59411" marT="0" marB="0"/>
                </a:tc>
                <a:extLst>
                  <a:ext uri="{0D108BD9-81ED-4DB2-BD59-A6C34878D82A}">
                    <a16:rowId xmlns:a16="http://schemas.microsoft.com/office/drawing/2014/main" val="35072560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253FD50-65A7-4B95-83AD-D95B806B1407}"/>
              </a:ext>
            </a:extLst>
          </p:cNvPr>
          <p:cNvSpPr txBox="1"/>
          <p:nvPr/>
        </p:nvSpPr>
        <p:spPr>
          <a:xfrm>
            <a:off x="7690820" y="1475584"/>
            <a:ext cx="2593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CASE DESCRIPTION</a:t>
            </a:r>
          </a:p>
        </p:txBody>
      </p:sp>
    </p:spTree>
    <p:extLst>
      <p:ext uri="{BB962C8B-B14F-4D97-AF65-F5344CB8AC3E}">
        <p14:creationId xmlns:p14="http://schemas.microsoft.com/office/powerpoint/2010/main" val="5452438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0B990-3EB6-4E52-8C23-652D34364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351" y="0"/>
            <a:ext cx="9873241" cy="1202040"/>
          </a:xfrm>
        </p:spPr>
        <p:txBody>
          <a:bodyPr/>
          <a:lstStyle/>
          <a:p>
            <a:r>
              <a:rPr lang="en-US" b="1" dirty="0"/>
              <a:t>UI Wireframe</a:t>
            </a:r>
          </a:p>
        </p:txBody>
      </p:sp>
      <p:pic>
        <p:nvPicPr>
          <p:cNvPr id="6" name="Picture 6" descr="Help.jpg">
            <a:extLst>
              <a:ext uri="{FF2B5EF4-FFF2-40B4-BE49-F238E27FC236}">
                <a16:creationId xmlns:a16="http://schemas.microsoft.com/office/drawing/2014/main" id="{2D7E0EC1-C8E1-4C2E-9C49-931D193C6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328" y="1407223"/>
            <a:ext cx="2997777" cy="2122928"/>
          </a:xfrm>
          <a:prstGeom prst="rect">
            <a:avLst/>
          </a:prstGeom>
        </p:spPr>
      </p:pic>
      <p:pic>
        <p:nvPicPr>
          <p:cNvPr id="8" name="Picture 8" descr="Level-2.jpg">
            <a:extLst>
              <a:ext uri="{FF2B5EF4-FFF2-40B4-BE49-F238E27FC236}">
                <a16:creationId xmlns:a16="http://schemas.microsoft.com/office/drawing/2014/main" id="{A23DD448-6909-421E-8819-9FA0E8AE8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9893" y="3908644"/>
            <a:ext cx="3142672" cy="2221970"/>
          </a:xfrm>
          <a:prstGeom prst="rect">
            <a:avLst/>
          </a:prstGeom>
        </p:spPr>
      </p:pic>
      <p:pic>
        <p:nvPicPr>
          <p:cNvPr id="10" name="Picture 10" descr="Level1-smallfile.jpg">
            <a:extLst>
              <a:ext uri="{FF2B5EF4-FFF2-40B4-BE49-F238E27FC236}">
                <a16:creationId xmlns:a16="http://schemas.microsoft.com/office/drawing/2014/main" id="{C5DC8731-2325-41C1-BB56-4E6A497AB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5717" y="1362075"/>
            <a:ext cx="2973386" cy="2104978"/>
          </a:xfrm>
          <a:prstGeom prst="rect">
            <a:avLst/>
          </a:prstGeom>
        </p:spPr>
      </p:pic>
      <p:pic>
        <p:nvPicPr>
          <p:cNvPr id="12" name="Picture 12" descr="You Won!.jpg">
            <a:extLst>
              <a:ext uri="{FF2B5EF4-FFF2-40B4-BE49-F238E27FC236}">
                <a16:creationId xmlns:a16="http://schemas.microsoft.com/office/drawing/2014/main" id="{DFDCFB51-331C-4591-942C-6C6C8CC0FB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74753" y="4000500"/>
            <a:ext cx="2568753" cy="1818445"/>
          </a:xfrm>
          <a:prstGeom prst="rect">
            <a:avLst/>
          </a:prstGeom>
        </p:spPr>
      </p:pic>
      <p:pic>
        <p:nvPicPr>
          <p:cNvPr id="14" name="Picture 14" descr="Congratulations.jpg">
            <a:extLst>
              <a:ext uri="{FF2B5EF4-FFF2-40B4-BE49-F238E27FC236}">
                <a16:creationId xmlns:a16="http://schemas.microsoft.com/office/drawing/2014/main" id="{A87A4660-6FDE-445B-9CBC-A51290D3D4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388" y="3962400"/>
            <a:ext cx="2847166" cy="2016435"/>
          </a:xfrm>
          <a:prstGeom prst="rect">
            <a:avLst/>
          </a:prstGeom>
        </p:spPr>
      </p:pic>
      <p:pic>
        <p:nvPicPr>
          <p:cNvPr id="16" name="Picture 16" descr="game over.jpg">
            <a:extLst>
              <a:ext uri="{FF2B5EF4-FFF2-40B4-BE49-F238E27FC236}">
                <a16:creationId xmlns:a16="http://schemas.microsoft.com/office/drawing/2014/main" id="{66EDB83C-46ED-471D-9743-0E2098308A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5263" y="3938137"/>
            <a:ext cx="2743980" cy="1943100"/>
          </a:xfrm>
          <a:prstGeom prst="rect">
            <a:avLst/>
          </a:prstGeom>
        </p:spPr>
      </p:pic>
      <p:pic>
        <p:nvPicPr>
          <p:cNvPr id="20" name="Picture 20" descr="Menu.jpg">
            <a:extLst>
              <a:ext uri="{FF2B5EF4-FFF2-40B4-BE49-F238E27FC236}">
                <a16:creationId xmlns:a16="http://schemas.microsoft.com/office/drawing/2014/main" id="{99CE7ED4-D065-4A7C-86A2-06ECE4870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1028992" y="1407223"/>
            <a:ext cx="2943483" cy="208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972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0000000-0008-0000-01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2129823"/>
              </p:ext>
            </p:extLst>
          </p:nvPr>
        </p:nvGraphicFramePr>
        <p:xfrm>
          <a:off x="2257951" y="1269999"/>
          <a:ext cx="8658225" cy="54692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77706" y="347133"/>
            <a:ext cx="10018713" cy="584199"/>
          </a:xfrm>
        </p:spPr>
        <p:txBody>
          <a:bodyPr>
            <a:noAutofit/>
          </a:bodyPr>
          <a:lstStyle/>
          <a:p>
            <a:r>
              <a:rPr lang="en-US" dirty="0"/>
              <a:t>CUMULATIVE FLOAW DIAGRAM</a:t>
            </a:r>
          </a:p>
        </p:txBody>
      </p:sp>
    </p:spTree>
    <p:extLst>
      <p:ext uri="{BB962C8B-B14F-4D97-AF65-F5344CB8AC3E}">
        <p14:creationId xmlns:p14="http://schemas.microsoft.com/office/powerpoint/2010/main" val="2816078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 title="Chart">
            <a:extLst>
              <a:ext uri="{FF2B5EF4-FFF2-40B4-BE49-F238E27FC236}">
                <a16:creationId xmlns:a16="http://schemas.microsoft.com/office/drawing/2014/main" id="{00000000-0008-0000-01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5091274"/>
              </p:ext>
            </p:extLst>
          </p:nvPr>
        </p:nvGraphicFramePr>
        <p:xfrm>
          <a:off x="1512358" y="1094846"/>
          <a:ext cx="10420350" cy="4905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2358" y="341313"/>
            <a:ext cx="10018713" cy="753533"/>
          </a:xfrm>
        </p:spPr>
        <p:txBody>
          <a:bodyPr/>
          <a:lstStyle/>
          <a:p>
            <a:r>
              <a:rPr lang="en-US" dirty="0"/>
              <a:t>SCRUM BURNDOWN CHART</a:t>
            </a:r>
          </a:p>
        </p:txBody>
      </p:sp>
    </p:spTree>
    <p:extLst>
      <p:ext uri="{BB962C8B-B14F-4D97-AF65-F5344CB8AC3E}">
        <p14:creationId xmlns:p14="http://schemas.microsoft.com/office/powerpoint/2010/main" val="2092652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633624-4C5B-4709-A9DE-C7EE1286557F}"/>
              </a:ext>
            </a:extLst>
          </p:cNvPr>
          <p:cNvSpPr/>
          <p:nvPr/>
        </p:nvSpPr>
        <p:spPr>
          <a:xfrm>
            <a:off x="1920723" y="1338140"/>
            <a:ext cx="3788229" cy="22013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The game worked as expected.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Frequent collaboration and good team work. 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Implementation using Scrum and Kanban methodologies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Scrum – with number of hours estimated for each task – was more useful and efficient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118F14-5A8E-4DF6-8EBF-E348887E6B9B}"/>
              </a:ext>
            </a:extLst>
          </p:cNvPr>
          <p:cNvSpPr/>
          <p:nvPr/>
        </p:nvSpPr>
        <p:spPr>
          <a:xfrm>
            <a:off x="6715044" y="1338141"/>
            <a:ext cx="3880152" cy="220133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Initial time taken in understanding the design patterns and integrating in our game</a:t>
            </a:r>
          </a:p>
          <a:p>
            <a:pPr lvl="0"/>
            <a:r>
              <a:rPr lang="en-US" dirty="0">
                <a:solidFill>
                  <a:schemeClr val="tx1"/>
                </a:solidFill>
              </a:rPr>
              <a:t>Machine dependent issues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2770B9-C5CD-4A00-A49D-E5112D832D36}"/>
              </a:ext>
            </a:extLst>
          </p:cNvPr>
          <p:cNvSpPr/>
          <p:nvPr/>
        </p:nvSpPr>
        <p:spPr>
          <a:xfrm>
            <a:off x="4375820" y="4441370"/>
            <a:ext cx="3788229" cy="2201333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Make the game accessible from a browser.</a:t>
            </a:r>
          </a:p>
          <a:p>
            <a:r>
              <a:rPr lang="en-US" dirty="0">
                <a:solidFill>
                  <a:schemeClr val="tx1"/>
                </a:solidFill>
              </a:rPr>
              <a:t>Implement Kinect.</a:t>
            </a:r>
          </a:p>
          <a:p>
            <a:r>
              <a:rPr lang="en-US" dirty="0">
                <a:solidFill>
                  <a:schemeClr val="tx1"/>
                </a:solidFill>
              </a:rPr>
              <a:t>Multiplayer game.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8D6D82-D828-4478-9A94-58F429AAC8EF}"/>
              </a:ext>
            </a:extLst>
          </p:cNvPr>
          <p:cNvSpPr txBox="1"/>
          <p:nvPr/>
        </p:nvSpPr>
        <p:spPr>
          <a:xfrm>
            <a:off x="1920723" y="786404"/>
            <a:ext cx="1746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was good?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36D69E-D709-4353-834A-CC9B210DA727}"/>
              </a:ext>
            </a:extLst>
          </p:cNvPr>
          <p:cNvSpPr txBox="1"/>
          <p:nvPr/>
        </p:nvSpPr>
        <p:spPr>
          <a:xfrm>
            <a:off x="6715044" y="781346"/>
            <a:ext cx="1627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was bad?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62DD42-5E15-47A9-A251-ADD4DA31D6B1}"/>
              </a:ext>
            </a:extLst>
          </p:cNvPr>
          <p:cNvSpPr txBox="1"/>
          <p:nvPr/>
        </p:nvSpPr>
        <p:spPr>
          <a:xfrm>
            <a:off x="5703575" y="3805755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Ideas?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C4518F-DE37-41DF-95E0-635AD3D22C56}"/>
              </a:ext>
            </a:extLst>
          </p:cNvPr>
          <p:cNvSpPr txBox="1"/>
          <p:nvPr/>
        </p:nvSpPr>
        <p:spPr>
          <a:xfrm>
            <a:off x="2472267" y="36417"/>
            <a:ext cx="6307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PROJECT RETROSPECTIVES</a:t>
            </a:r>
          </a:p>
        </p:txBody>
      </p:sp>
    </p:spTree>
    <p:extLst>
      <p:ext uri="{BB962C8B-B14F-4D97-AF65-F5344CB8AC3E}">
        <p14:creationId xmlns:p14="http://schemas.microsoft.com/office/powerpoint/2010/main" val="1657591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E69F98-E4F7-422B-B780-AAE4CFC2993B}"/>
              </a:ext>
            </a:extLst>
          </p:cNvPr>
          <p:cNvSpPr txBox="1"/>
          <p:nvPr/>
        </p:nvSpPr>
        <p:spPr>
          <a:xfrm>
            <a:off x="4564109" y="2629299"/>
            <a:ext cx="23660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6777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0BCC-F46F-4D40-996D-3BF432EFC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3564" y="-121386"/>
            <a:ext cx="10062029" cy="1325563"/>
          </a:xfrm>
        </p:spPr>
        <p:txBody>
          <a:bodyPr>
            <a:normAutofit/>
          </a:bodyPr>
          <a:lstStyle/>
          <a:p>
            <a:r>
              <a:rPr lang="en-US" dirty="0"/>
              <a:t>How to Play?</a:t>
            </a:r>
          </a:p>
        </p:txBody>
      </p:sp>
      <p:pic>
        <p:nvPicPr>
          <p:cNvPr id="5" name="Content Placeholder 4" descr="A picture containing arthropod, animal, invertebrate, cake&#10;&#10;Description generated with very high confidence">
            <a:extLst>
              <a:ext uri="{FF2B5EF4-FFF2-40B4-BE49-F238E27FC236}">
                <a16:creationId xmlns:a16="http://schemas.microsoft.com/office/drawing/2014/main" id="{7F4A8078-FA47-43F7-B08D-35AB93317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564" y="931691"/>
            <a:ext cx="3134275" cy="1325563"/>
          </a:xfrm>
        </p:spPr>
      </p:pic>
      <p:pic>
        <p:nvPicPr>
          <p:cNvPr id="8" name="Picture 7" descr="A close up of a keyboard&#10;&#10;Description generated with high confidence">
            <a:extLst>
              <a:ext uri="{FF2B5EF4-FFF2-40B4-BE49-F238E27FC236}">
                <a16:creationId xmlns:a16="http://schemas.microsoft.com/office/drawing/2014/main" id="{C413516C-1C91-4D4C-920B-F9AA5C458F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225" y="2737131"/>
            <a:ext cx="2081503" cy="14527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59E834-052B-40C6-A289-030C35B42A02}"/>
              </a:ext>
            </a:extLst>
          </p:cNvPr>
          <p:cNvSpPr txBox="1"/>
          <p:nvPr/>
        </p:nvSpPr>
        <p:spPr>
          <a:xfrm>
            <a:off x="3239523" y="2860484"/>
            <a:ext cx="27719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Move up down left right </a:t>
            </a:r>
          </a:p>
          <a:p>
            <a:r>
              <a:rPr lang="en-US" dirty="0"/>
              <a:t>Using the keyboard buttons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C3ABBA2-4207-418E-8BD2-7C084E6BD3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616" y="5056028"/>
            <a:ext cx="1657975" cy="8716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F58BC71-B5B5-4A5E-9445-6182A6A67ACD}"/>
              </a:ext>
            </a:extLst>
          </p:cNvPr>
          <p:cNvSpPr txBox="1"/>
          <p:nvPr/>
        </p:nvSpPr>
        <p:spPr>
          <a:xfrm>
            <a:off x="2996095" y="5022452"/>
            <a:ext cx="215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Shoot with space bar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8F680AB-48B9-4E30-82CF-DF0E61AE6C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976" y="5862389"/>
            <a:ext cx="285714" cy="28571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F8694B8-30C3-4FE4-9085-C86C0B19A184}"/>
              </a:ext>
            </a:extLst>
          </p:cNvPr>
          <p:cNvSpPr txBox="1"/>
          <p:nvPr/>
        </p:nvSpPr>
        <p:spPr>
          <a:xfrm>
            <a:off x="6035690" y="5820580"/>
            <a:ext cx="1584088" cy="64633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dirty="0"/>
              <a:t>Get Bonus Life</a:t>
            </a:r>
          </a:p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BF9DC21-7116-4504-B635-827AE418BB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224" y="4805554"/>
            <a:ext cx="1003175" cy="685714"/>
          </a:xfrm>
          <a:prstGeom prst="rect">
            <a:avLst/>
          </a:prstGeom>
        </p:spPr>
      </p:pic>
      <p:pic>
        <p:nvPicPr>
          <p:cNvPr id="19" name="Picture 18" descr="A picture containing aircraft&#10;&#10;Description generated with high confidence">
            <a:extLst>
              <a:ext uri="{FF2B5EF4-FFF2-40B4-BE49-F238E27FC236}">
                <a16:creationId xmlns:a16="http://schemas.microsoft.com/office/drawing/2014/main" id="{298E3A38-DC5A-4E33-A45D-D722FD1C37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923" y="3046944"/>
            <a:ext cx="1054705" cy="1054705"/>
          </a:xfrm>
          <a:prstGeom prst="rect">
            <a:avLst/>
          </a:prstGeom>
        </p:spPr>
      </p:pic>
      <p:pic>
        <p:nvPicPr>
          <p:cNvPr id="21" name="Picture 20" descr="A picture containing transport&#10;&#10;Description generated with high confidence">
            <a:extLst>
              <a:ext uri="{FF2B5EF4-FFF2-40B4-BE49-F238E27FC236}">
                <a16:creationId xmlns:a16="http://schemas.microsoft.com/office/drawing/2014/main" id="{64127F6E-3981-4DD3-A9ED-D382B54E84D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9077" y="4919804"/>
            <a:ext cx="1268785" cy="126878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AB26662-7B49-49BB-B327-21E9EAD65B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1812" y="3786638"/>
            <a:ext cx="1502459" cy="656247"/>
          </a:xfrm>
          <a:prstGeom prst="rect">
            <a:avLst/>
          </a:prstGeom>
        </p:spPr>
      </p:pic>
      <p:pic>
        <p:nvPicPr>
          <p:cNvPr id="25" name="Picture 24" descr="A picture containing transport, smoke, satellite&#10;&#10;Description generated with high confidence">
            <a:extLst>
              <a:ext uri="{FF2B5EF4-FFF2-40B4-BE49-F238E27FC236}">
                <a16:creationId xmlns:a16="http://schemas.microsoft.com/office/drawing/2014/main" id="{AB7A82D4-26F0-434E-8BF3-750DB47CCB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060" y="2684598"/>
            <a:ext cx="1556603" cy="101517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DCCEB0B-6F81-4E68-A37A-7DA19E38EA3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9709" y="4496963"/>
            <a:ext cx="889814" cy="573102"/>
          </a:xfrm>
          <a:prstGeom prst="rect">
            <a:avLst/>
          </a:prstGeom>
        </p:spPr>
      </p:pic>
      <p:pic>
        <p:nvPicPr>
          <p:cNvPr id="29" name="Picture 28" descr="A picture containing animal, invertebrate, arthropod&#10;&#10;Description generated with very high confidence">
            <a:extLst>
              <a:ext uri="{FF2B5EF4-FFF2-40B4-BE49-F238E27FC236}">
                <a16:creationId xmlns:a16="http://schemas.microsoft.com/office/drawing/2014/main" id="{D206138B-A55A-418D-94B6-3E51CDA914B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2556" y="2576469"/>
            <a:ext cx="1494276" cy="1118867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016E5C1-9100-4492-A30C-D94A59D6A2A2}"/>
              </a:ext>
            </a:extLst>
          </p:cNvPr>
          <p:cNvSpPr txBox="1"/>
          <p:nvPr/>
        </p:nvSpPr>
        <p:spPr>
          <a:xfrm>
            <a:off x="8959077" y="3899355"/>
            <a:ext cx="1846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Kill them all!!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64183" y="1313365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Player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439694" y="1867771"/>
            <a:ext cx="1000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Enemies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D9C085-72DC-44A6-B438-FD42CEC44083}"/>
              </a:ext>
            </a:extLst>
          </p:cNvPr>
          <p:cNvSpPr txBox="1"/>
          <p:nvPr/>
        </p:nvSpPr>
        <p:spPr>
          <a:xfrm>
            <a:off x="5961063" y="5329238"/>
            <a:ext cx="2039816" cy="36988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Get Bonus Shots</a:t>
            </a:r>
          </a:p>
        </p:txBody>
      </p:sp>
      <p:pic>
        <p:nvPicPr>
          <p:cNvPr id="7" name="Picture 9" descr="bonusShot.png">
            <a:extLst>
              <a:ext uri="{FF2B5EF4-FFF2-40B4-BE49-F238E27FC236}">
                <a16:creationId xmlns:a16="http://schemas.microsoft.com/office/drawing/2014/main" id="{2585F9F2-3F76-47BD-9FED-680D9499416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757739" y="5415817"/>
            <a:ext cx="285750" cy="28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511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6775DD-3864-4750-822A-6E46EB27A981}"/>
              </a:ext>
            </a:extLst>
          </p:cNvPr>
          <p:cNvSpPr txBox="1"/>
          <p:nvPr/>
        </p:nvSpPr>
        <p:spPr>
          <a:xfrm>
            <a:off x="3582491" y="375107"/>
            <a:ext cx="50270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COMMAND PATTERN</a:t>
            </a:r>
          </a:p>
        </p:txBody>
      </p: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5282484-4CE5-449B-B40F-232229D48C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956" y="1418179"/>
            <a:ext cx="9837420" cy="453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419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6775DD-3864-4750-822A-6E46EB27A981}"/>
              </a:ext>
            </a:extLst>
          </p:cNvPr>
          <p:cNvSpPr txBox="1"/>
          <p:nvPr/>
        </p:nvSpPr>
        <p:spPr>
          <a:xfrm>
            <a:off x="3688404" y="244323"/>
            <a:ext cx="38990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STATE PATTERN</a:t>
            </a:r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BB72F27-94BB-470C-98EF-1C31A30CB3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" t="3389" r="4580" b="12863"/>
          <a:stretch/>
        </p:blipFill>
        <p:spPr>
          <a:xfrm>
            <a:off x="2476740" y="1123143"/>
            <a:ext cx="9122593" cy="548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01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6775DD-3864-4750-822A-6E46EB27A981}"/>
              </a:ext>
            </a:extLst>
          </p:cNvPr>
          <p:cNvSpPr txBox="1"/>
          <p:nvPr/>
        </p:nvSpPr>
        <p:spPr>
          <a:xfrm>
            <a:off x="3104161" y="379790"/>
            <a:ext cx="47966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OBSERVER PATTERN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467" y="1286933"/>
            <a:ext cx="8314266" cy="4910667"/>
          </a:xfrm>
        </p:spPr>
      </p:pic>
    </p:spTree>
    <p:extLst>
      <p:ext uri="{BB962C8B-B14F-4D97-AF65-F5344CB8AC3E}">
        <p14:creationId xmlns:p14="http://schemas.microsoft.com/office/powerpoint/2010/main" val="2853179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6775DD-3864-4750-822A-6E46EB27A981}"/>
              </a:ext>
            </a:extLst>
          </p:cNvPr>
          <p:cNvSpPr txBox="1"/>
          <p:nvPr/>
        </p:nvSpPr>
        <p:spPr>
          <a:xfrm>
            <a:off x="3286942" y="447523"/>
            <a:ext cx="44649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FACTORY PATTERN</a:t>
            </a:r>
          </a:p>
        </p:txBody>
      </p:sp>
      <p:pic>
        <p:nvPicPr>
          <p:cNvPr id="4" name="Picture 3" descr="A screenshot of a map&#10;&#10;Description generated with very high confidence">
            <a:extLst>
              <a:ext uri="{FF2B5EF4-FFF2-40B4-BE49-F238E27FC236}">
                <a16:creationId xmlns:a16="http://schemas.microsoft.com/office/drawing/2014/main" id="{75323B30-CE62-46B5-97FC-48F0095FC7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6" t="6143" r="8740" b="22763"/>
          <a:stretch/>
        </p:blipFill>
        <p:spPr>
          <a:xfrm>
            <a:off x="1947332" y="1663648"/>
            <a:ext cx="9861775" cy="463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491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27D825-6343-442A-B749-A7D504BA3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310" y="1309410"/>
            <a:ext cx="9898472" cy="50405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004EF4C-5088-4E36-A85D-2ADF510C9F50}"/>
              </a:ext>
            </a:extLst>
          </p:cNvPr>
          <p:cNvSpPr txBox="1"/>
          <p:nvPr/>
        </p:nvSpPr>
        <p:spPr>
          <a:xfrm>
            <a:off x="2073310" y="395621"/>
            <a:ext cx="8346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CHAIN OF RESPONSIBILITY PATTERN</a:t>
            </a:r>
          </a:p>
        </p:txBody>
      </p:sp>
    </p:spTree>
    <p:extLst>
      <p:ext uri="{BB962C8B-B14F-4D97-AF65-F5344CB8AC3E}">
        <p14:creationId xmlns:p14="http://schemas.microsoft.com/office/powerpoint/2010/main" val="3742818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6775DD-3864-4750-822A-6E46EB27A981}"/>
              </a:ext>
            </a:extLst>
          </p:cNvPr>
          <p:cNvSpPr txBox="1"/>
          <p:nvPr/>
        </p:nvSpPr>
        <p:spPr>
          <a:xfrm>
            <a:off x="3737739" y="312056"/>
            <a:ext cx="39358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CLASS DIAGRAM</a:t>
            </a:r>
          </a:p>
        </p:txBody>
      </p:sp>
      <p:pic>
        <p:nvPicPr>
          <p:cNvPr id="5" name="Picture 4" descr="A close up of a map&#10;&#10;Description generated with high confidence">
            <a:extLst>
              <a:ext uri="{FF2B5EF4-FFF2-40B4-BE49-F238E27FC236}">
                <a16:creationId xmlns:a16="http://schemas.microsoft.com/office/drawing/2014/main" id="{DFAEC399-51D2-4189-A614-E05FE57F5F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0" t="8749" r="9084" b="29333"/>
          <a:stretch/>
        </p:blipFill>
        <p:spPr>
          <a:xfrm>
            <a:off x="1985186" y="1086523"/>
            <a:ext cx="9554968" cy="577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57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6775DD-3864-4750-822A-6E46EB27A981}"/>
              </a:ext>
            </a:extLst>
          </p:cNvPr>
          <p:cNvSpPr txBox="1"/>
          <p:nvPr/>
        </p:nvSpPr>
        <p:spPr>
          <a:xfrm>
            <a:off x="3706957" y="125789"/>
            <a:ext cx="45356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/>
              <a:t>ACTIVITY DIAGRAM</a:t>
            </a:r>
          </a:p>
        </p:txBody>
      </p:sp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53792D0E-2869-42F4-9514-1D19840D26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9" t="9413" r="14178" b="3764"/>
          <a:stretch/>
        </p:blipFill>
        <p:spPr>
          <a:xfrm>
            <a:off x="2489200" y="1008534"/>
            <a:ext cx="8127999" cy="568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968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114</TotalTime>
  <Words>354</Words>
  <Application>Microsoft Office PowerPoint</Application>
  <PresentationFormat>Widescreen</PresentationFormat>
  <Paragraphs>91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Corbel</vt:lpstr>
      <vt:lpstr>Times New Roman</vt:lpstr>
      <vt:lpstr>Parallax</vt:lpstr>
      <vt:lpstr>PowerPoint Presentation</vt:lpstr>
      <vt:lpstr>How to Play?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UI Wireframe</vt:lpstr>
      <vt:lpstr>CUMULATIVE FLOAW DIAGRAM</vt:lpstr>
      <vt:lpstr>SCRUM BURNDOWN CHART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IRONMAN- The Armored Adventured</dc:title>
  <dc:creator>Rucha Apte</dc:creator>
  <cp:lastModifiedBy>Sowmya Viswanathan</cp:lastModifiedBy>
  <cp:revision>81</cp:revision>
  <dcterms:created xsi:type="dcterms:W3CDTF">2017-12-07T23:42:56Z</dcterms:created>
  <dcterms:modified xsi:type="dcterms:W3CDTF">2017-12-09T19:27:26Z</dcterms:modified>
</cp:coreProperties>
</file>

<file path=docProps/thumbnail.jpeg>
</file>